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600" r:id="rId5"/>
    <p:sldId id="598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34" r:id="rId24"/>
    <p:sldId id="635" r:id="rId25"/>
    <p:sldId id="636" r:id="rId26"/>
    <p:sldId id="650" r:id="rId27"/>
    <p:sldId id="651" r:id="rId28"/>
    <p:sldId id="652" r:id="rId29"/>
    <p:sldId id="653" r:id="rId30"/>
    <p:sldId id="654" r:id="rId31"/>
    <p:sldId id="655" r:id="rId32"/>
    <p:sldId id="656" r:id="rId33"/>
    <p:sldId id="637" r:id="rId34"/>
    <p:sldId id="657" r:id="rId35"/>
    <p:sldId id="658" r:id="rId36"/>
    <p:sldId id="659" r:id="rId37"/>
    <p:sldId id="660" r:id="rId38"/>
    <p:sldId id="661" r:id="rId39"/>
    <p:sldId id="662" r:id="rId40"/>
    <p:sldId id="663" r:id="rId41"/>
    <p:sldId id="671" r:id="rId42"/>
    <p:sldId id="678" r:id="rId43"/>
    <p:sldId id="363" r:id="rId44"/>
  </p:sldIdLst>
  <p:sldSz cx="9144000" cy="5143500" type="screen16x9"/>
  <p:notesSz cx="6858000" cy="9144000"/>
  <p:embeddedFontLst>
    <p:embeddedFont>
      <p:font typeface="微软雅黑" panose="020B0503020204020204" charset="-122"/>
      <p:regular r:id="rId48"/>
    </p:embeddedFont>
    <p:embeddedFont>
      <p:font typeface="Calibri" panose="020F0502020204030204" charset="0"/>
      <p:regular r:id="rId49"/>
      <p:bold r:id="rId50"/>
      <p:italic r:id="rId51"/>
      <p:boldItalic r:id="rId52"/>
    </p:embeddedFont>
    <p:embeddedFont>
      <p:font typeface="Impact" panose="020B0806030902050204" pitchFamily="34" charset="0"/>
      <p:regular r:id="rId5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A0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140" y="-486"/>
      </p:cViewPr>
      <p:guideLst>
        <p:guide orient="horz" pos="1793"/>
        <p:guide pos="28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font" Target="fonts/font6.fntdata"/><Relationship Id="rId52" Type="http://schemas.openxmlformats.org/officeDocument/2006/relationships/font" Target="fonts/font5.fntdata"/><Relationship Id="rId51" Type="http://schemas.openxmlformats.org/officeDocument/2006/relationships/font" Target="fonts/font4.fntdata"/><Relationship Id="rId50" Type="http://schemas.openxmlformats.org/officeDocument/2006/relationships/font" Target="fonts/font3.fntdata"/><Relationship Id="rId5" Type="http://schemas.openxmlformats.org/officeDocument/2006/relationships/slide" Target="slides/slide2.xml"/><Relationship Id="rId49" Type="http://schemas.openxmlformats.org/officeDocument/2006/relationships/font" Target="fonts/font2.fntdata"/><Relationship Id="rId48" Type="http://schemas.openxmlformats.org/officeDocument/2006/relationships/font" Target="fonts/font1.fntdata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06D9-27C4-4576-B2DC-9DFBB3BB36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柱体的背离       面积的背离       </a:t>
            </a:r>
            <a:r>
              <a:rPr lang="en-US" altLang="zh-CN"/>
              <a:t>DIF</a:t>
            </a:r>
            <a:r>
              <a:rPr lang="zh-CN" altLang="en-US"/>
              <a:t>线的背离             </a:t>
            </a:r>
            <a:r>
              <a:rPr lang="en-US" altLang="zh-CN"/>
              <a:t>DEA</a:t>
            </a:r>
            <a:r>
              <a:rPr lang="zh-CN" altLang="en-US"/>
              <a:t>线的背离       金叉的背离     死叉的背离     隔波背离      波内背离       不同周期的背离     </a:t>
            </a:r>
            <a:endParaRPr lang="zh-CN" altLang="en-US"/>
          </a:p>
          <a:p>
            <a:r>
              <a:rPr lang="zh-CN" altLang="en-US"/>
              <a:t>特殊背离：杀空棒，杀多棒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3618230" cy="3727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5960745" cy="3727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-20955"/>
            <a:ext cx="9145270" cy="47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 userDrawn="1"/>
        </p:nvGrpSpPr>
        <p:grpSpPr>
          <a:xfrm>
            <a:off x="-6350" y="4730750"/>
            <a:ext cx="9157335" cy="424815"/>
            <a:chOff x="-18879" y="5984701"/>
            <a:chExt cx="9157124" cy="583433"/>
          </a:xfrm>
        </p:grpSpPr>
        <p:sp>
          <p:nvSpPr>
            <p:cNvPr id="14" name="矩形 13"/>
            <p:cNvSpPr/>
            <p:nvPr userDrawn="1"/>
          </p:nvSpPr>
          <p:spPr>
            <a:xfrm>
              <a:off x="-18879" y="6028134"/>
              <a:ext cx="9157124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 userDrawn="1"/>
          </p:nvCxnSpPr>
          <p:spPr>
            <a:xfrm>
              <a:off x="-12700" y="5984701"/>
              <a:ext cx="9144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 userDrawn="1"/>
        </p:nvSpPr>
        <p:spPr>
          <a:xfrm>
            <a:off x="-12700" y="-20955"/>
            <a:ext cx="9144635" cy="47523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9599"/>
            <a:ext cx="8229600" cy="53228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251520" y="209136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-12700" y="483771"/>
            <a:ext cx="91632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31" name="TextBox 10"/>
          <p:cNvSpPr txBox="1"/>
          <p:nvPr userDrawn="1"/>
        </p:nvSpPr>
        <p:spPr>
          <a:xfrm>
            <a:off x="2072640" y="4822190"/>
            <a:ext cx="6908800" cy="227965"/>
          </a:xfrm>
          <a:prstGeom prst="rect">
            <a:avLst/>
          </a:prstGeom>
          <a:noFill/>
          <a:ln w="9525">
            <a:noFill/>
          </a:ln>
        </p:spPr>
        <p:txBody>
          <a:bodyPr lIns="0" anchor="t"/>
          <a:p>
            <a:pPr lvl="0"/>
            <a:r>
              <a:rPr lang="en-US" altLang="x-none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©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本培训教材属于正福操盘手内部高级培训教材！本教材只对内部学员公开，请严格保密！</a:t>
            </a:r>
            <a:r>
              <a:rPr lang="en-US" altLang="x-none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x-none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677275" y="4244975"/>
            <a:ext cx="7537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fld id="{9A0DB2DC-4C9A-4742-B13C-FB6460FD3503}" type="slidenum">
              <a:rPr lang="zh-CN" altLang="en-US" sz="1200">
                <a:solidFill>
                  <a:srgbClr val="C00000"/>
                </a:solidFill>
              </a:rPr>
            </a:fld>
            <a:endParaRPr lang="en-US" altLang="zh-CN" sz="1200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charset="0"/>
        <a:buChar char="Ø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8"/>
          <a:stretch>
            <a:fillRect/>
          </a:stretch>
        </p:blipFill>
        <p:spPr bwMode="auto">
          <a:xfrm>
            <a:off x="-22860" y="-83185"/>
            <a:ext cx="9177655" cy="46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-22860" y="2019300"/>
            <a:ext cx="9181465" cy="11290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正福金融</a:t>
            </a:r>
            <a:r>
              <a:rPr lang="en-US" altLang="zh-CN" sz="36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36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龙泽交易天机</a:t>
            </a:r>
            <a:endParaRPr lang="zh-CN" altLang="en-US" sz="36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endParaRPr lang="zh-CN" altLang="en-US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指标之王</a:t>
            </a:r>
            <a:r>
              <a:rPr lang="en-US" altLang="zh-CN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——MACD</a:t>
            </a:r>
            <a:r>
              <a:rPr lang="zh-CN" altLang="en-US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指标背离的买卖策略</a:t>
            </a:r>
            <a:endParaRPr lang="zh-CN" altLang="en-US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endParaRPr lang="zh-CN" altLang="en-US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115556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976879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、MACD值与股价高低的背离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6</a:t>
            </a:r>
            <a:br>
              <a:rPr lang="zh-CN" altLang="en-US">
                <a:solidFill>
                  <a:srgbClr val="CA0915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568960"/>
            <a:ext cx="7061835" cy="409003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3060065" y="1635760"/>
            <a:ext cx="2232025" cy="7200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519805" y="4371975"/>
            <a:ext cx="2060575" cy="2870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、MACD值与股价高低的背离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7</a:t>
            </a:r>
            <a:br>
              <a:rPr lang="zh-CN" altLang="en-US">
                <a:solidFill>
                  <a:srgbClr val="CA0915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345" y="590550"/>
            <a:ext cx="6730365" cy="411734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3423285" y="2293620"/>
            <a:ext cx="1941195" cy="9982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738880" y="4027805"/>
            <a:ext cx="1656080" cy="50355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、MACD值与股价高低的背离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8</a:t>
            </a:r>
            <a:br>
              <a:rPr lang="zh-CN" altLang="en-US">
                <a:solidFill>
                  <a:srgbClr val="CA0915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825" y="561975"/>
            <a:ext cx="6950710" cy="409384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4364990" y="2310765"/>
            <a:ext cx="1783080" cy="8826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761865" y="3867785"/>
            <a:ext cx="1538605" cy="6832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、MACD柱体面积与股价高低的背离</a:t>
            </a:r>
            <a:br>
              <a:rPr lang="zh-CN" altLang="en-US">
                <a:solidFill>
                  <a:srgbClr val="C00000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211455" y="634365"/>
            <a:ext cx="8672195" cy="3679190"/>
          </a:xfrm>
        </p:spPr>
        <p:txBody>
          <a:bodyPr/>
          <a:p>
            <a:r>
              <a:rPr lang="en-US" altLang="zh-CN"/>
              <a:t>MACD</a:t>
            </a:r>
            <a:r>
              <a:rPr lang="zh-CN" altLang="en-US"/>
              <a:t>指标的值由负数变为正数时，柱体颜色即由绿变红，即</a:t>
            </a:r>
            <a:r>
              <a:rPr lang="en-US" altLang="zh-CN"/>
              <a:t>DIF</a:t>
            </a:r>
            <a:r>
              <a:rPr lang="zh-CN" altLang="en-US"/>
              <a:t>线与</a:t>
            </a:r>
            <a:r>
              <a:rPr lang="en-US" altLang="zh-CN"/>
              <a:t>DEA</a:t>
            </a:r>
            <a:r>
              <a:rPr lang="zh-CN" altLang="en-US"/>
              <a:t>线发生一次金叉；</a:t>
            </a:r>
            <a:endParaRPr lang="zh-CN" altLang="en-US"/>
          </a:p>
          <a:p>
            <a:r>
              <a:rPr lang="en-US" altLang="zh-CN">
                <a:sym typeface="+mn-ea"/>
              </a:rPr>
              <a:t>MACD</a:t>
            </a:r>
            <a:r>
              <a:rPr lang="zh-CN" altLang="en-US">
                <a:sym typeface="+mn-ea"/>
              </a:rPr>
              <a:t>指标的值由正数变为负数时，柱体颜色即由红变绿，即</a:t>
            </a:r>
            <a:r>
              <a:rPr lang="en-US" altLang="zh-CN">
                <a:sym typeface="+mn-ea"/>
              </a:rPr>
              <a:t>DIF</a:t>
            </a:r>
            <a:r>
              <a:rPr lang="zh-CN" altLang="en-US">
                <a:sym typeface="+mn-ea"/>
              </a:rPr>
              <a:t>线与</a:t>
            </a:r>
            <a:r>
              <a:rPr lang="en-US" altLang="zh-CN">
                <a:sym typeface="+mn-ea"/>
              </a:rPr>
              <a:t>DEA</a:t>
            </a:r>
            <a:r>
              <a:rPr lang="zh-CN" altLang="en-US">
                <a:sym typeface="+mn-ea"/>
              </a:rPr>
              <a:t>线发生一次死叉。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5" y="1548765"/>
            <a:ext cx="6798945" cy="308673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38020" y="3764915"/>
            <a:ext cx="2736850" cy="4686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006975" y="3765550"/>
            <a:ext cx="861060" cy="5949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420110" y="1563370"/>
            <a:ext cx="2304415" cy="5041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、MACD柱体面积与股价高低的背离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1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320" y="540385"/>
            <a:ext cx="6807200" cy="416179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87520" y="3448685"/>
            <a:ext cx="1156970" cy="704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786755" y="3638550"/>
            <a:ext cx="861060" cy="5949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674870" y="627380"/>
            <a:ext cx="1913890" cy="41719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、MACD柱体面积与股价高低的背离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385" y="515620"/>
            <a:ext cx="7158355" cy="42037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320415" y="3439795"/>
            <a:ext cx="1088390" cy="793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552950" y="3638550"/>
            <a:ext cx="1047750" cy="5949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491865" y="555625"/>
            <a:ext cx="1800225" cy="100774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、MACD柱体面积与股价高低的背离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790" y="529590"/>
            <a:ext cx="7200265" cy="413258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269740" y="3310890"/>
            <a:ext cx="1374140" cy="713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27700" y="3488690"/>
            <a:ext cx="690245" cy="536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428490" y="1059180"/>
            <a:ext cx="1656080" cy="10083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、MACD柱体面积与股价高低的背离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4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885" y="534035"/>
            <a:ext cx="7164705" cy="420179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057140" y="3638550"/>
            <a:ext cx="857885" cy="7467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915025" y="3638550"/>
            <a:ext cx="502920" cy="506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4946015" y="2572385"/>
            <a:ext cx="1282700" cy="64706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669540" y="393065"/>
            <a:ext cx="700405" cy="645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561590" y="3535680"/>
            <a:ext cx="728980" cy="7435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、MACD柱体面积与股价高低的背离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5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40" y="532765"/>
            <a:ext cx="7169150" cy="417322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991610" y="3764915"/>
            <a:ext cx="907415" cy="8134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898390" y="3764915"/>
            <a:ext cx="702945" cy="621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780155" y="2571750"/>
            <a:ext cx="1511935" cy="5041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、MACD柱体面积与股价高低的背离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6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0" y="522605"/>
            <a:ext cx="7025640" cy="418274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275965" y="3550285"/>
            <a:ext cx="1149350" cy="7531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789805" y="3550285"/>
            <a:ext cx="723265" cy="575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348355" y="2355850"/>
            <a:ext cx="1871980" cy="863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MACD</a:t>
            </a:r>
            <a:r>
              <a:rPr lang="zh-CN" altLang="en-US"/>
              <a:t>指标背离的两种性质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318135" y="531495"/>
            <a:ext cx="8199755" cy="1013460"/>
          </a:xfrm>
        </p:spPr>
        <p:txBody>
          <a:bodyPr>
            <a:normAutofit/>
          </a:bodyPr>
          <a:p>
            <a:r>
              <a:rPr lang="zh-CN" altLang="en-US"/>
              <a:t>指标的应用，主要是根据指标的交叉、背离、突破、趋势来对股价进行辅助研判，而其中</a:t>
            </a:r>
            <a:r>
              <a:rPr lang="en-US" altLang="zh-CN"/>
              <a:t>MACD</a:t>
            </a:r>
            <a:r>
              <a:rPr lang="zh-CN" altLang="en-US"/>
              <a:t>指标的应用当中以背离为最重要的辅助研判工具。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1548765"/>
            <a:ext cx="3902710" cy="2548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810" y="1548765"/>
            <a:ext cx="3903345" cy="254825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184910" y="4122420"/>
            <a:ext cx="2250440" cy="469900"/>
            <a:chOff x="2779717" y="1741810"/>
            <a:chExt cx="3952875" cy="466725"/>
          </a:xfrm>
        </p:grpSpPr>
        <p:sp>
          <p:nvSpPr>
            <p:cNvPr id="28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p>
              <a:pPr algn="ctr" latinLnBrk="1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effectLst/>
                  <a:latin typeface="宋体" panose="02010600030101010101" pitchFamily="2" charset="-122"/>
                  <a:sym typeface="+mn-ea"/>
                </a:rPr>
                <a:t>顶背离</a:t>
              </a:r>
              <a:endParaRPr kumimoji="1" lang="zh-CN" altLang="en-US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68010" y="4122420"/>
            <a:ext cx="2250440" cy="469900"/>
            <a:chOff x="2779717" y="1741810"/>
            <a:chExt cx="3952875" cy="466725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p>
              <a:pPr algn="ctr" latinLnBrk="1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effectLst/>
                  <a:latin typeface="宋体" panose="02010600030101010101" pitchFamily="2" charset="-122"/>
                  <a:sym typeface="+mn-ea"/>
                </a:rPr>
                <a:t>底背离</a:t>
              </a:r>
              <a:endParaRPr kumimoji="1" lang="zh-CN" altLang="en-US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、MACD柱体面积与股价高低的背离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7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085" y="537845"/>
            <a:ext cx="7265670" cy="419417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510790" y="3685540"/>
            <a:ext cx="1878965" cy="932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055870" y="3685540"/>
            <a:ext cx="861060" cy="5949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965450" y="2590800"/>
            <a:ext cx="2543175" cy="6286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、MACD柱体面积与股价高低的背离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8</a:t>
            </a:r>
            <a:br>
              <a:rPr lang="en-US" altLang="zh-CN">
                <a:solidFill>
                  <a:srgbClr val="C00000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740" y="509905"/>
            <a:ext cx="7472680" cy="421513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453890" y="3371215"/>
            <a:ext cx="1003300" cy="8756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556885" y="3685540"/>
            <a:ext cx="547370" cy="4711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716145" y="555625"/>
            <a:ext cx="1223645" cy="64833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DIF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DEA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线与股价高低的背离</a:t>
            </a:r>
            <a:endParaRPr kumimoji="1" lang="zh-CN" altLang="en-US" b="1" spc="300" dirty="0">
              <a:solidFill>
                <a:srgbClr val="C00000"/>
              </a:solidFill>
              <a:effectLst/>
              <a:cs typeface="+mn-ea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zh-CN" altLang="en-US">
                <a:sym typeface="+mn-ea"/>
              </a:rPr>
              <a:t>当股价创新高时，</a:t>
            </a:r>
            <a:r>
              <a:rPr lang="en-US" altLang="zh-CN">
                <a:sym typeface="+mn-ea"/>
              </a:rPr>
              <a:t>DIF</a:t>
            </a:r>
            <a:r>
              <a:rPr lang="zh-CN" altLang="en-US">
                <a:sym typeface="+mn-ea"/>
              </a:rPr>
              <a:t>线或</a:t>
            </a:r>
            <a:r>
              <a:rPr lang="en-US" altLang="zh-CN">
                <a:sym typeface="+mn-ea"/>
              </a:rPr>
              <a:t>DEA</a:t>
            </a:r>
            <a:r>
              <a:rPr lang="zh-CN" altLang="en-US">
                <a:sym typeface="+mn-ea"/>
              </a:rPr>
              <a:t>线却不创新高，即DIF线、DEA线与股价高低产生背离。</a:t>
            </a:r>
            <a:endParaRPr lang="zh-CN" altLang="en-US">
              <a:sym typeface="+mn-ea"/>
            </a:endParaRPr>
          </a:p>
          <a:p>
            <a:r>
              <a:rPr lang="zh-CN" altLang="en-US"/>
              <a:t>当</a:t>
            </a:r>
            <a:r>
              <a:rPr lang="en-US" altLang="zh-CN"/>
              <a:t>DIF</a:t>
            </a:r>
            <a:r>
              <a:rPr lang="zh-CN" altLang="en-US"/>
              <a:t>线与</a:t>
            </a:r>
            <a:r>
              <a:rPr lang="en-US" altLang="zh-CN"/>
              <a:t>DEA</a:t>
            </a:r>
            <a:r>
              <a:rPr lang="zh-CN" altLang="en-US"/>
              <a:t>线发生</a:t>
            </a:r>
            <a:r>
              <a:rPr lang="zh-CN" altLang="en-US">
                <a:sym typeface="+mn-ea"/>
              </a:rPr>
              <a:t>金叉</a:t>
            </a:r>
            <a:r>
              <a:rPr lang="zh-CN" altLang="en-US"/>
              <a:t>时，</a:t>
            </a:r>
            <a:r>
              <a:rPr lang="en-US" altLang="zh-CN"/>
              <a:t>MACD</a:t>
            </a:r>
            <a:r>
              <a:rPr lang="zh-CN" altLang="en-US"/>
              <a:t>柱线同时呈现红色，此时</a:t>
            </a:r>
            <a:r>
              <a:rPr lang="en-US" altLang="zh-CN"/>
              <a:t>DIF</a:t>
            </a:r>
            <a:r>
              <a:rPr lang="zh-CN" altLang="en-US"/>
              <a:t>线运行在</a:t>
            </a:r>
            <a:r>
              <a:rPr lang="en-US" altLang="zh-CN"/>
              <a:t>DEA</a:t>
            </a:r>
            <a:r>
              <a:rPr lang="zh-CN" altLang="en-US"/>
              <a:t>线的上方。</a:t>
            </a:r>
            <a:endParaRPr lang="zh-CN" altLang="en-US"/>
          </a:p>
          <a:p>
            <a:r>
              <a:rPr lang="zh-CN" altLang="en-US">
                <a:sym typeface="+mn-ea"/>
              </a:rPr>
              <a:t>当</a:t>
            </a:r>
            <a:r>
              <a:rPr lang="en-US" altLang="zh-CN">
                <a:sym typeface="+mn-ea"/>
              </a:rPr>
              <a:t>DIF</a:t>
            </a:r>
            <a:r>
              <a:rPr lang="zh-CN" altLang="en-US">
                <a:sym typeface="+mn-ea"/>
              </a:rPr>
              <a:t>线与</a:t>
            </a:r>
            <a:r>
              <a:rPr lang="en-US" altLang="zh-CN">
                <a:sym typeface="+mn-ea"/>
              </a:rPr>
              <a:t>DEA</a:t>
            </a:r>
            <a:r>
              <a:rPr lang="zh-CN" altLang="en-US">
                <a:sym typeface="+mn-ea"/>
              </a:rPr>
              <a:t>线发生死叉时，</a:t>
            </a:r>
            <a:r>
              <a:rPr lang="en-US" altLang="zh-CN">
                <a:sym typeface="+mn-ea"/>
              </a:rPr>
              <a:t>MACD</a:t>
            </a:r>
            <a:r>
              <a:rPr lang="zh-CN" altLang="en-US">
                <a:sym typeface="+mn-ea"/>
              </a:rPr>
              <a:t>柱线同时呈现绿色，此时</a:t>
            </a:r>
            <a:r>
              <a:rPr lang="en-US" altLang="zh-CN">
                <a:sym typeface="+mn-ea"/>
              </a:rPr>
              <a:t>DIF</a:t>
            </a:r>
            <a:r>
              <a:rPr lang="zh-CN" altLang="en-US">
                <a:sym typeface="+mn-ea"/>
              </a:rPr>
              <a:t>线运行在</a:t>
            </a:r>
            <a:r>
              <a:rPr lang="en-US" altLang="zh-CN">
                <a:sym typeface="+mn-ea"/>
              </a:rPr>
              <a:t>DEA</a:t>
            </a:r>
            <a:r>
              <a:rPr lang="zh-CN" altLang="en-US">
                <a:sym typeface="+mn-ea"/>
              </a:rPr>
              <a:t>线的下方。</a:t>
            </a:r>
            <a:endParaRPr lang="zh-CN" altLang="en-US">
              <a:sym typeface="+mn-ea"/>
            </a:endParaRPr>
          </a:p>
          <a:p>
            <a:r>
              <a:rPr lang="en-US" altLang="zh-CN"/>
              <a:t>DIF</a:t>
            </a:r>
            <a:r>
              <a:rPr lang="zh-CN" altLang="en-US"/>
              <a:t>线的灵敏度要高于</a:t>
            </a:r>
            <a:r>
              <a:rPr lang="en-US" altLang="zh-CN"/>
              <a:t>DEA</a:t>
            </a:r>
            <a:r>
              <a:rPr lang="zh-CN" altLang="en-US"/>
              <a:t>线，</a:t>
            </a:r>
            <a:r>
              <a:rPr lang="en-US" altLang="zh-CN"/>
              <a:t>DEA</a:t>
            </a:r>
            <a:r>
              <a:rPr lang="zh-CN" altLang="en-US"/>
              <a:t>线的稳定度要高于</a:t>
            </a:r>
            <a:r>
              <a:rPr lang="en-US" altLang="zh-CN"/>
              <a:t>DIF</a:t>
            </a:r>
            <a:r>
              <a:rPr lang="zh-CN" altLang="en-US"/>
              <a:t>线。</a:t>
            </a:r>
            <a:endParaRPr lang="zh-CN" altLang="en-US"/>
          </a:p>
          <a:p>
            <a:r>
              <a:rPr lang="en-US" altLang="zh-CN"/>
              <a:t>DIF</a:t>
            </a:r>
            <a:r>
              <a:rPr lang="zh-CN" altLang="en-US"/>
              <a:t>线被称为快线，</a:t>
            </a:r>
            <a:r>
              <a:rPr lang="en-US" altLang="zh-CN"/>
              <a:t>DEA</a:t>
            </a:r>
            <a:r>
              <a:rPr lang="zh-CN" altLang="en-US"/>
              <a:t>线被称为慢线。</a:t>
            </a:r>
            <a:endParaRPr lang="zh-CN" altLang="en-US"/>
          </a:p>
          <a:p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DIF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DEA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1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4990"/>
            <a:ext cx="9113520" cy="455104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762885" y="554990"/>
            <a:ext cx="1943735" cy="575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74620" y="3408680"/>
            <a:ext cx="1943735" cy="575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DIF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DEA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2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537845"/>
            <a:ext cx="9123680" cy="460756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896110" y="537845"/>
            <a:ext cx="2190750" cy="11372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019935" y="3284855"/>
            <a:ext cx="2066925" cy="8896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DIF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DEA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532765"/>
            <a:ext cx="9123045" cy="462661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772535" y="532765"/>
            <a:ext cx="1915795" cy="11753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874770" y="3456305"/>
            <a:ext cx="1943735" cy="575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DIF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DEA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4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523240"/>
            <a:ext cx="9123045" cy="462661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281045" y="363855"/>
            <a:ext cx="2456815" cy="10217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31895" y="3303905"/>
            <a:ext cx="2110105" cy="8902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DIF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DEA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5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531495"/>
            <a:ext cx="9151620" cy="461137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rot="1260000">
            <a:off x="2987675" y="2067560"/>
            <a:ext cx="2408555" cy="987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21000000">
            <a:off x="3167380" y="4335145"/>
            <a:ext cx="2283460" cy="9372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DIF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DEA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6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509270"/>
            <a:ext cx="9150985" cy="465328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058410" y="2583815"/>
            <a:ext cx="1638935" cy="9182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121910" y="4385310"/>
            <a:ext cx="1511300" cy="777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542925"/>
            <a:ext cx="9148445" cy="46291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DIF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DEA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7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440000">
            <a:off x="2764790" y="2238375"/>
            <a:ext cx="2405380" cy="11042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20940000">
            <a:off x="3138170" y="4136390"/>
            <a:ext cx="2076450" cy="9963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19095" y="1340485"/>
            <a:ext cx="3769995" cy="469900"/>
            <a:chOff x="2775056" y="1741810"/>
            <a:chExt cx="3952875" cy="466725"/>
          </a:xfrm>
        </p:grpSpPr>
        <p:sp>
          <p:nvSpPr>
            <p:cNvPr id="6157" name="AutoShape 2"/>
            <p:cNvSpPr>
              <a:spLocks noChangeArrowheads="1"/>
            </p:cNvSpPr>
            <p:nvPr/>
          </p:nvSpPr>
          <p:spPr bwMode="gray">
            <a:xfrm>
              <a:off x="2775056" y="1795828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MACD值与股价高低的背离</a:t>
              </a:r>
              <a:endParaRPr kumimoji="1" lang="zh-CN" altLang="en-US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159" name="AutoShape 11"/>
          <p:cNvSpPr>
            <a:spLocks noChangeArrowheads="1"/>
          </p:cNvSpPr>
          <p:nvPr/>
        </p:nvSpPr>
        <p:spPr bwMode="gray">
          <a:xfrm>
            <a:off x="2411730" y="134874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07030" y="1826260"/>
            <a:ext cx="3769995" cy="469900"/>
            <a:chOff x="2779717" y="1741810"/>
            <a:chExt cx="3952875" cy="46672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MACD柱体面积与股价高低的背离</a:t>
              </a:r>
              <a:endParaRPr kumimoji="1" lang="zh-CN" altLang="en-US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2395220" y="183451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07030" y="2328545"/>
            <a:ext cx="3769995" cy="469900"/>
            <a:chOff x="2779717" y="1741810"/>
            <a:chExt cx="3952875" cy="466725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lvl="0" algn="ctr"/>
              <a:r>
                <a:rPr lang="en-US" altLang="zh-CN" sz="1600">
                  <a:solidFill>
                    <a:schemeClr val="bg1"/>
                  </a:solidFill>
                  <a:sym typeface="+mn-ea"/>
                </a:rPr>
                <a:t>DIF</a:t>
              </a: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线、</a:t>
              </a:r>
              <a:r>
                <a:rPr lang="en-US" altLang="zh-CN" sz="1600">
                  <a:solidFill>
                    <a:schemeClr val="bg1"/>
                  </a:solidFill>
                  <a:sym typeface="+mn-ea"/>
                </a:rPr>
                <a:t>DEA</a:t>
              </a: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线与股价高低的背离</a:t>
              </a:r>
              <a:endParaRPr kumimoji="1" lang="zh-CN" altLang="en-US" sz="1600" b="1" spc="300" dirty="0">
                <a:solidFill>
                  <a:schemeClr val="bg1"/>
                </a:solidFill>
                <a:effectLst/>
                <a:cs typeface="+mn-ea"/>
                <a:sym typeface="+mn-ea"/>
              </a:endParaRPr>
            </a:p>
          </p:txBody>
        </p:sp>
      </p:grp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395220" y="233680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3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07030" y="2830830"/>
            <a:ext cx="3769995" cy="469900"/>
            <a:chOff x="2779717" y="1741810"/>
            <a:chExt cx="3952875" cy="466725"/>
          </a:xfrm>
        </p:grpSpPr>
        <p:sp>
          <p:nvSpPr>
            <p:cNvPr id="24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MACD的隔波背离与波内背离</a:t>
              </a:r>
              <a:endParaRPr kumimoji="1" lang="zh-CN" altLang="en-US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395220" y="283908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4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07030" y="3333115"/>
            <a:ext cx="3769995" cy="469900"/>
            <a:chOff x="2779717" y="1741810"/>
            <a:chExt cx="3952875" cy="466725"/>
          </a:xfrm>
        </p:grpSpPr>
        <p:sp>
          <p:nvSpPr>
            <p:cNvPr id="28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不同周期的</a:t>
              </a:r>
              <a:r>
                <a:rPr lang="en-US" altLang="zh-CN" sz="1600">
                  <a:solidFill>
                    <a:schemeClr val="bg1"/>
                  </a:solidFill>
                  <a:sym typeface="+mn-ea"/>
                </a:rPr>
                <a:t>MACD</a:t>
              </a: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背离</a:t>
              </a:r>
              <a:endParaRPr lang="zh-CN" altLang="en-US" sz="160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2395220" y="334137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5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zh-CN"/>
              <a:t>MACD</a:t>
            </a:r>
            <a:r>
              <a:rPr lang="zh-CN" altLang="en-US"/>
              <a:t>指标背离的方式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DIF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线、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DEA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线与股价高低的背离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8</a:t>
            </a:r>
            <a:endParaRPr lang="en-US" altLang="zh-CN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509905"/>
            <a:ext cx="9168765" cy="464121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rot="1080000">
            <a:off x="1511935" y="2606675"/>
            <a:ext cx="2379345" cy="713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20760000">
            <a:off x="1781175" y="4254500"/>
            <a:ext cx="2462530" cy="8089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4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、MACD的隔波背离与波内背离</a:t>
            </a:r>
            <a:br>
              <a:rPr kumimoji="1" lang="zh-CN" altLang="en-US" b="1" spc="300" dirty="0">
                <a:solidFill>
                  <a:srgbClr val="C00000"/>
                </a:solidFill>
                <a:effectLst/>
                <a:latin typeface="宋体" panose="02010600030101010101" pitchFamily="2" charset="-122"/>
                <a:cs typeface="+mn-ea"/>
                <a:sym typeface="+mn-ea"/>
              </a:rPr>
            </a:br>
            <a:endParaRPr kumimoji="1" lang="zh-CN" altLang="en-US" b="1" spc="300" dirty="0">
              <a:solidFill>
                <a:srgbClr val="C00000"/>
              </a:solidFill>
              <a:effectLst/>
              <a:latin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zh-CN" altLang="en-US"/>
              <a:t>隔波背离：两个相邻同向波段的背离</a:t>
            </a:r>
            <a:endParaRPr lang="zh-CN" altLang="en-US"/>
          </a:p>
          <a:p>
            <a:r>
              <a:rPr lang="zh-CN" altLang="en-US"/>
              <a:t>波内背离：在一个波段内的背离</a:t>
            </a:r>
            <a:endParaRPr lang="zh-CN" altLang="en-US"/>
          </a:p>
          <a:p>
            <a:r>
              <a:rPr lang="zh-CN" altLang="en-US"/>
              <a:t>波内背离其实是更小级别的隔波背离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521335"/>
            <a:ext cx="9168765" cy="4631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77895" y="1111885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995420" y="958850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B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4580890" y="590550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477895" y="3493135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A′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426200" y="447040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E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509260" y="706120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D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3995420" y="3473450"/>
            <a:ext cx="40322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B</a:t>
            </a:r>
            <a:r>
              <a:rPr lang="en-US" altLang="zh-CN">
                <a:sym typeface="+mn-ea"/>
              </a:rPr>
              <a:t>′</a:t>
            </a:r>
            <a:endParaRPr lang="en-US" altLang="zh-CN"/>
          </a:p>
          <a:p>
            <a:pPr algn="ctr"/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4509135" y="3463925"/>
            <a:ext cx="40322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C</a:t>
            </a:r>
            <a:r>
              <a:rPr lang="en-US" altLang="zh-CN">
                <a:sym typeface="+mn-ea"/>
              </a:rPr>
              <a:t>′</a:t>
            </a:r>
            <a:endParaRPr lang="en-US" altLang="zh-CN"/>
          </a:p>
          <a:p>
            <a:pPr algn="ctr"/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6497955" y="3750945"/>
            <a:ext cx="40322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E</a:t>
            </a:r>
            <a:r>
              <a:rPr lang="en-US" altLang="zh-CN">
                <a:sym typeface="+mn-ea"/>
              </a:rPr>
              <a:t>′</a:t>
            </a:r>
            <a:endParaRPr lang="en-US" altLang="zh-CN"/>
          </a:p>
          <a:p>
            <a:pPr algn="ctr"/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5581015" y="3579495"/>
            <a:ext cx="40322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D</a:t>
            </a:r>
            <a:r>
              <a:rPr lang="en-US" altLang="zh-CN">
                <a:sym typeface="+mn-ea"/>
              </a:rPr>
              <a:t>′</a:t>
            </a:r>
            <a:endParaRPr lang="en-US" altLang="zh-CN"/>
          </a:p>
          <a:p>
            <a:pPr algn="ctr"/>
            <a:endParaRPr lang="en-US" altLang="zh-CN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3144520" y="1423035"/>
            <a:ext cx="1630045" cy="1480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5147945" y="987425"/>
            <a:ext cx="864235" cy="11525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6083935" y="1059815"/>
            <a:ext cx="1080135" cy="10077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420110" y="3867785"/>
            <a:ext cx="1656715" cy="3606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1435" y="706120"/>
            <a:ext cx="3302635" cy="953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en-US" altLang="zh-CN" sz="1400"/>
              <a:t>ABC</a:t>
            </a:r>
            <a:r>
              <a:rPr lang="zh-CN" altLang="en-US" sz="1400"/>
              <a:t>三点，股价持续创新高，而</a:t>
            </a:r>
            <a:r>
              <a:rPr lang="en-US" altLang="zh-CN" sz="1400"/>
              <a:t>MACD</a:t>
            </a:r>
            <a:r>
              <a:rPr lang="zh-CN" altLang="en-US" sz="1400"/>
              <a:t>柱体却没有创新高，背离成立，它是在一个波段内或者说一个趋势内发生的，所以此处的背离属于波内背离。</a:t>
            </a:r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5201285" y="2268220"/>
            <a:ext cx="3302635" cy="1168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en-US" sz="1400"/>
              <a:t>E</a:t>
            </a:r>
            <a:r>
              <a:rPr lang="zh-CN" altLang="en-US" sz="1400"/>
              <a:t>点相对</a:t>
            </a:r>
            <a:r>
              <a:rPr lang="en-US" altLang="zh-CN" sz="1400"/>
              <a:t>D</a:t>
            </a:r>
            <a:r>
              <a:rPr lang="zh-CN" altLang="en-US" sz="1400"/>
              <a:t>点股价创新高，但对应</a:t>
            </a:r>
            <a:r>
              <a:rPr lang="en-US" altLang="zh-CN" sz="1400"/>
              <a:t>MACD</a:t>
            </a:r>
            <a:r>
              <a:rPr lang="zh-CN" altLang="en-US" sz="1400"/>
              <a:t>的</a:t>
            </a:r>
            <a:r>
              <a:rPr lang="en-US" altLang="zh-CN" sz="1400"/>
              <a:t>DIF</a:t>
            </a:r>
            <a:r>
              <a:rPr lang="zh-CN" altLang="en-US" sz="1400"/>
              <a:t>和</a:t>
            </a:r>
            <a:r>
              <a:rPr lang="en-US" altLang="zh-CN" sz="1400"/>
              <a:t>DEA</a:t>
            </a:r>
            <a:r>
              <a:rPr lang="zh-CN" altLang="en-US" sz="1400"/>
              <a:t>线却没有创新高，背离成立，但是</a:t>
            </a:r>
            <a:r>
              <a:rPr lang="en-US" altLang="zh-CN" sz="1400"/>
              <a:t>DE</a:t>
            </a:r>
            <a:r>
              <a:rPr lang="zh-CN" altLang="en-US" sz="1400"/>
              <a:t>两点属于两个不同的波段或趋势，中间有一个下跌波段相连，所以属于隔波背离。</a:t>
            </a:r>
            <a:endParaRPr lang="zh-CN" altLang="en-US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上证指数</a:t>
            </a: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MACD</a:t>
            </a:r>
            <a:r>
              <a:rPr lang="zh-CN" altLang="en-US"/>
              <a:t>指标背离分析（日线）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" y="524510"/>
            <a:ext cx="9156700" cy="4629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4720" y="921385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51435" y="706120"/>
            <a:ext cx="3381375" cy="7372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en-US" altLang="zh-CN" sz="1400"/>
              <a:t>B</a:t>
            </a:r>
            <a:r>
              <a:rPr lang="zh-CN" altLang="en-US" sz="1400"/>
              <a:t>点相对于</a:t>
            </a:r>
            <a:r>
              <a:rPr lang="en-US" altLang="zh-CN" sz="1400"/>
              <a:t>A</a:t>
            </a:r>
            <a:r>
              <a:rPr lang="zh-CN" altLang="en-US" sz="1400"/>
              <a:t>点，指数不断创新高，而</a:t>
            </a:r>
            <a:r>
              <a:rPr lang="en-US" altLang="zh-CN" sz="1400"/>
              <a:t>DIF</a:t>
            </a:r>
            <a:r>
              <a:rPr lang="zh-CN" altLang="en-US" sz="1400"/>
              <a:t>和</a:t>
            </a:r>
            <a:r>
              <a:rPr lang="en-US" altLang="zh-CN" sz="1400"/>
              <a:t>DEA</a:t>
            </a:r>
            <a:r>
              <a:rPr lang="zh-CN" altLang="en-US" sz="1400"/>
              <a:t>线不创新高，由于前一个波段已破趋势，所以进入到隔波背离的状态。</a:t>
            </a:r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6233795" y="590550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B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886575" y="452755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769485" y="3277870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A′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7231380" y="1423670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D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291580" y="3401695"/>
            <a:ext cx="40322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B</a:t>
            </a:r>
            <a:r>
              <a:rPr lang="en-US" altLang="zh-CN">
                <a:sym typeface="+mn-ea"/>
              </a:rPr>
              <a:t>′</a:t>
            </a:r>
            <a:endParaRPr lang="en-US" altLang="zh-CN"/>
          </a:p>
          <a:p>
            <a:pPr algn="ctr"/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6948805" y="3679190"/>
            <a:ext cx="40322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C</a:t>
            </a:r>
            <a:r>
              <a:rPr lang="en-US" altLang="zh-CN">
                <a:sym typeface="+mn-ea"/>
              </a:rPr>
              <a:t>′</a:t>
            </a:r>
            <a:endParaRPr lang="en-US" altLang="zh-CN"/>
          </a:p>
          <a:p>
            <a:pPr algn="ctr"/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7303135" y="3723005"/>
            <a:ext cx="40322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D</a:t>
            </a:r>
            <a:r>
              <a:rPr lang="en-US" altLang="zh-CN">
                <a:sym typeface="+mn-ea"/>
              </a:rPr>
              <a:t>′</a:t>
            </a:r>
            <a:endParaRPr lang="en-US" altLang="zh-CN"/>
          </a:p>
          <a:p>
            <a:pPr algn="ctr"/>
            <a:endParaRPr lang="en-US" altLang="zh-CN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7432675" y="821055"/>
            <a:ext cx="0" cy="5765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979930" y="915670"/>
            <a:ext cx="4248150" cy="23044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292090" y="843280"/>
            <a:ext cx="2520315" cy="1152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634615" y="2865120"/>
            <a:ext cx="798195" cy="3067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sz="1400"/>
              <a:t>趋势线</a:t>
            </a:r>
            <a:endParaRPr lang="zh-CN" sz="1400"/>
          </a:p>
        </p:txBody>
      </p:sp>
      <p:sp>
        <p:nvSpPr>
          <p:cNvPr id="20" name="文本框 19"/>
          <p:cNvSpPr txBox="1"/>
          <p:nvPr/>
        </p:nvSpPr>
        <p:spPr>
          <a:xfrm>
            <a:off x="6205855" y="1557020"/>
            <a:ext cx="798195" cy="3067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sz="1400"/>
              <a:t>趋势线</a:t>
            </a:r>
            <a:endParaRPr lang="zh-CN" sz="1400"/>
          </a:p>
        </p:txBody>
      </p:sp>
      <p:sp>
        <p:nvSpPr>
          <p:cNvPr id="21" name="文本框 20"/>
          <p:cNvSpPr txBox="1"/>
          <p:nvPr/>
        </p:nvSpPr>
        <p:spPr>
          <a:xfrm>
            <a:off x="4986020" y="1981200"/>
            <a:ext cx="3381375" cy="13836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en-US" altLang="zh-CN" sz="1400"/>
              <a:t>B</a:t>
            </a:r>
            <a:r>
              <a:rPr lang="zh-CN" altLang="en-US" sz="1400"/>
              <a:t>点之后，</a:t>
            </a:r>
            <a:r>
              <a:rPr lang="en-US" altLang="zh-CN" sz="1400"/>
              <a:t>C</a:t>
            </a:r>
            <a:r>
              <a:rPr lang="zh-CN" altLang="en-US" sz="1400"/>
              <a:t>点、</a:t>
            </a:r>
            <a:r>
              <a:rPr lang="en-US" altLang="zh-CN" sz="1400"/>
              <a:t>D</a:t>
            </a:r>
            <a:r>
              <a:rPr lang="zh-CN" altLang="en-US" sz="1400"/>
              <a:t>点还在创新高，但相对于</a:t>
            </a:r>
            <a:r>
              <a:rPr lang="en-US" altLang="zh-CN" sz="1400"/>
              <a:t>A</a:t>
            </a:r>
            <a:r>
              <a:rPr lang="en-US" altLang="zh-CN" sz="1400">
                <a:sym typeface="+mn-ea"/>
              </a:rPr>
              <a:t>′</a:t>
            </a:r>
            <a:r>
              <a:rPr lang="zh-CN" altLang="en-US" sz="1400"/>
              <a:t>点来说，</a:t>
            </a:r>
            <a:r>
              <a:rPr lang="en-US" altLang="zh-CN" sz="1400"/>
              <a:t>DIF</a:t>
            </a:r>
            <a:r>
              <a:rPr lang="zh-CN" altLang="en-US" sz="1400"/>
              <a:t>线</a:t>
            </a:r>
            <a:r>
              <a:rPr lang="en-US" altLang="zh-CN" sz="1400"/>
              <a:t>DEA</a:t>
            </a:r>
            <a:r>
              <a:rPr lang="zh-CN" altLang="en-US" sz="1400"/>
              <a:t>线依然未创新高，还处在隔波背离的状态。同时，</a:t>
            </a:r>
            <a:r>
              <a:rPr lang="en-US" altLang="zh-CN" sz="1400"/>
              <a:t>C</a:t>
            </a:r>
            <a:r>
              <a:rPr lang="zh-CN" altLang="en-US" sz="1400"/>
              <a:t>点、</a:t>
            </a:r>
            <a:r>
              <a:rPr lang="en-US" altLang="zh-CN" sz="1400"/>
              <a:t>D</a:t>
            </a:r>
            <a:r>
              <a:rPr lang="zh-CN" altLang="en-US" sz="1400"/>
              <a:t>点对应的</a:t>
            </a:r>
            <a:r>
              <a:rPr lang="en-US" altLang="zh-CN" sz="1400"/>
              <a:t>MACD</a:t>
            </a:r>
            <a:r>
              <a:rPr lang="zh-CN" altLang="en-US" sz="1400"/>
              <a:t>柱体相对于</a:t>
            </a:r>
            <a:r>
              <a:rPr lang="en-US" altLang="zh-CN" sz="1400">
                <a:sym typeface="+mn-ea"/>
              </a:rPr>
              <a:t>B′</a:t>
            </a:r>
            <a:r>
              <a:rPr lang="zh-CN" altLang="en-US" sz="1400">
                <a:sym typeface="+mn-ea"/>
              </a:rPr>
              <a:t>来说，却在缩短，波内背离成立。隔波背离出现后再出现波内背离，更要及时离场。</a:t>
            </a:r>
            <a:endParaRPr lang="zh-CN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ym typeface="+mn-ea"/>
              </a:rPr>
              <a:t>高位隔波背离后的波内背离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离场信号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490855"/>
            <a:ext cx="9162415" cy="462724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V="1">
            <a:off x="3060065" y="555625"/>
            <a:ext cx="1656080" cy="28079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60065" y="555625"/>
            <a:ext cx="2376170" cy="2777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292090" y="699770"/>
            <a:ext cx="1080135" cy="12960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424555" y="1163955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3756025" y="795655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B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4231640" y="668020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5293995" y="490855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D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5636260" y="474345"/>
            <a:ext cx="4032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/>
              <a:t>E</a:t>
            </a:r>
            <a:endParaRPr lang="en-US" altLang="zh-CN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851910" y="3507740"/>
            <a:ext cx="2664460" cy="4324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563620" y="3796030"/>
            <a:ext cx="1080135" cy="3600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556250" y="3923030"/>
            <a:ext cx="671830" cy="3054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792980" y="2806065"/>
            <a:ext cx="3133725" cy="3067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sz="1400"/>
              <a:t>隔波背离后的波内背离</a:t>
            </a:r>
            <a:r>
              <a:rPr lang="en-US" altLang="zh-CN" sz="1400"/>
              <a:t>——</a:t>
            </a:r>
            <a:r>
              <a:rPr lang="zh-CN" altLang="en-US" sz="1400"/>
              <a:t>离场信号</a:t>
            </a:r>
            <a:endParaRPr lang="zh-CN" altLang="en-US" sz="1400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6012180" y="1419860"/>
            <a:ext cx="46355" cy="13550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ym typeface="+mn-ea"/>
              </a:rPr>
              <a:t>高位隔波背离后的波内背离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离场信号</a:t>
            </a:r>
            <a:br>
              <a:rPr lang="zh-CN" altLang="en-US"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514985"/>
            <a:ext cx="9147175" cy="463931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3308350" y="3488055"/>
            <a:ext cx="2919730" cy="3079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427980" y="4079875"/>
            <a:ext cx="671830" cy="3054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3059430" y="627380"/>
            <a:ext cx="2808605" cy="7200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ym typeface="+mn-ea"/>
              </a:rPr>
              <a:t>低位隔波背离后的波内背离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进场信号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515620"/>
            <a:ext cx="9130665" cy="4656455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2339975" y="4443730"/>
            <a:ext cx="2664460" cy="6483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2327275" y="2990215"/>
            <a:ext cx="2317115" cy="3733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ym typeface="+mn-ea"/>
              </a:rPr>
              <a:t>低位隔波背离后的波内背离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进场信号</a:t>
            </a:r>
            <a:br>
              <a:rPr lang="zh-CN" altLang="en-US">
                <a:sym typeface="+mn-ea"/>
              </a:rPr>
            </a:b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543560"/>
            <a:ext cx="9151620" cy="462407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2484120" y="4803775"/>
            <a:ext cx="2663825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2399030" y="2846705"/>
            <a:ext cx="2605405" cy="5892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284345" y="4299585"/>
            <a:ext cx="720090" cy="4324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00000"/>
                </a:solidFill>
                <a:sym typeface="+mn-ea"/>
              </a:rPr>
              <a:t>5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、不同周期的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MACD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背离</a:t>
            </a:r>
            <a:br>
              <a:rPr lang="zh-CN" altLang="en-US">
                <a:solidFill>
                  <a:srgbClr val="C00000"/>
                </a:solidFill>
                <a:sym typeface="+mn-ea"/>
              </a:rPr>
            </a:br>
            <a:endParaRPr lang="zh-CN" altLang="en-US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zh-CN" altLang="en-US"/>
              <a:t>投资者在使用</a:t>
            </a:r>
            <a:r>
              <a:rPr lang="en-US" altLang="zh-CN"/>
              <a:t>MACD</a:t>
            </a:r>
            <a:r>
              <a:rPr lang="zh-CN" altLang="en-US"/>
              <a:t>指标的时候，经常会遇到这种情况，比如在周线上看到的</a:t>
            </a:r>
            <a:r>
              <a:rPr lang="en-US" altLang="zh-CN"/>
              <a:t>MACD</a:t>
            </a:r>
            <a:r>
              <a:rPr lang="zh-CN" altLang="en-US"/>
              <a:t>指标发出金叉买入信号，但是日线周期的</a:t>
            </a:r>
            <a:r>
              <a:rPr lang="en-US" altLang="zh-CN"/>
              <a:t>MACD</a:t>
            </a:r>
            <a:r>
              <a:rPr lang="zh-CN" altLang="en-US"/>
              <a:t>指标却发出顶背离卖出信号，或者日线上的</a:t>
            </a:r>
            <a:r>
              <a:rPr lang="en-US" altLang="zh-CN"/>
              <a:t>MACD</a:t>
            </a:r>
            <a:r>
              <a:rPr lang="zh-CN" altLang="en-US"/>
              <a:t>指标处于</a:t>
            </a:r>
            <a:r>
              <a:rPr lang="en-US" altLang="zh-CN"/>
              <a:t>0</a:t>
            </a:r>
            <a:r>
              <a:rPr lang="zh-CN" altLang="en-US"/>
              <a:t>轴以下，而</a:t>
            </a:r>
            <a:r>
              <a:rPr lang="en-US" altLang="zh-CN"/>
              <a:t>30</a:t>
            </a:r>
            <a:r>
              <a:rPr lang="zh-CN" altLang="en-US"/>
              <a:t>分钟级别的</a:t>
            </a:r>
            <a:r>
              <a:rPr lang="en-US" altLang="zh-CN"/>
              <a:t>MACD</a:t>
            </a:r>
            <a:r>
              <a:rPr lang="zh-CN" altLang="en-US"/>
              <a:t>指标却在高位，等等。</a:t>
            </a:r>
            <a:endParaRPr lang="zh-CN" altLang="en-US"/>
          </a:p>
          <a:p>
            <a:r>
              <a:rPr lang="zh-CN" altLang="en-US"/>
              <a:t>在实战中，投资者一定要有周期的概念。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1354"/>
            <a:ext cx="8229600" cy="532285"/>
          </a:xfrm>
        </p:spPr>
        <p:txBody>
          <a:bodyPr/>
          <a:p>
            <a:r>
              <a:rPr lang="zh-CN" altLang="en-US"/>
              <a:t>多周期操盘的定量标准</a:t>
            </a:r>
            <a:r>
              <a:rPr lang="en-US" altLang="zh-CN"/>
              <a:t>——</a:t>
            </a:r>
            <a:r>
              <a:rPr lang="zh-CN" altLang="en-US"/>
              <a:t>三个周期操盘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3850" y="628015"/>
            <a:ext cx="8468995" cy="3794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>
                <a:solidFill>
                  <a:schemeClr val="tx1"/>
                </a:solidFill>
              </a:rPr>
              <a:t>第一个：大周期</a:t>
            </a:r>
            <a:endParaRPr lang="zh-CN" altLang="en-US" b="1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确认是否具备趋势行情条件；从整体来看，处于什么样的位置；大致上涨空间有多少；压力位与支撑位在什么位置。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>
                <a:solidFill>
                  <a:schemeClr val="tx1"/>
                </a:solidFill>
              </a:rPr>
              <a:t>第二个：主周期</a:t>
            </a:r>
            <a:endParaRPr lang="zh-CN" altLang="en-US" b="1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大周期确认有机会的前提下，用主周期研究目前处于趋势的哪个阶段，是否发出交易信号（等待、买进、持仓、卖出）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>
                <a:solidFill>
                  <a:schemeClr val="tx1"/>
                </a:solidFill>
              </a:rPr>
              <a:t>第三个：小周期</a:t>
            </a:r>
            <a:endParaRPr lang="zh-CN" altLang="en-US" b="1">
              <a:solidFill>
                <a:schemeClr val="tx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在主周期发出交易信号后，用小周期寻找下单价格区间和点位，以及分析主周期中每一个波段的形态结构是否完整。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、MACD值与股价高低的背离</a:t>
            </a:r>
            <a:endParaRPr lang="zh-CN" altLang="en-US">
              <a:solidFill>
                <a:srgbClr val="CA0915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en-US" altLang="zh-CN"/>
              <a:t>MACD</a:t>
            </a:r>
            <a:r>
              <a:rPr lang="zh-CN" altLang="en-US"/>
              <a:t>值是以红绿柱体的形式展现的，所以</a:t>
            </a:r>
            <a:r>
              <a:rPr lang="en-US" altLang="zh-CN"/>
              <a:t>MACD</a:t>
            </a:r>
            <a:r>
              <a:rPr lang="zh-CN" altLang="en-US"/>
              <a:t>值的背离就是柱体高低的背离，即在顶背离中，股价创新高，而</a:t>
            </a:r>
            <a:r>
              <a:rPr lang="en-US" altLang="zh-CN"/>
              <a:t>MACD</a:t>
            </a:r>
            <a:r>
              <a:rPr lang="zh-CN" altLang="en-US"/>
              <a:t>柱体却不创新高；在底背离中，股价创新低，而</a:t>
            </a:r>
            <a:r>
              <a:rPr lang="en-US" altLang="zh-CN">
                <a:sym typeface="+mn-ea"/>
              </a:rPr>
              <a:t>MACD</a:t>
            </a:r>
            <a:r>
              <a:rPr lang="zh-CN" altLang="en-US">
                <a:sym typeface="+mn-ea"/>
              </a:rPr>
              <a:t>柱体却不创新低。</a:t>
            </a:r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599"/>
            <a:ext cx="8229600" cy="532285"/>
          </a:xfrm>
        </p:spPr>
        <p:txBody>
          <a:bodyPr/>
          <a:p>
            <a:r>
              <a:rPr lang="zh-CN" altLang="en-US"/>
              <a:t>不同主力操作的趋势机会对应的操盘周期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/>
        </p:nvGraphicFramePr>
        <p:xfrm>
          <a:off x="1544320" y="943610"/>
          <a:ext cx="8039735" cy="3255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410"/>
                <a:gridCol w="2009775"/>
                <a:gridCol w="2009775"/>
              </a:tblGrid>
              <a:tr h="68961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大周期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主周期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小周期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</a:tr>
              <a:tr h="615950"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60分钟k线图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</a:tr>
              <a:tr h="689610"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60/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30分钟k线图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</a:tr>
              <a:tr h="685800"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30分钟K线图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15分钟K线图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</a:tr>
              <a:tr h="574675"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30分钟k线图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15分钟K线图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5分钟K线图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1"/>
          <a:stretch>
            <a:fillRect/>
          </a:stretch>
        </p:blipFill>
        <p:spPr bwMode="auto">
          <a:xfrm>
            <a:off x="-635" y="-20955"/>
            <a:ext cx="9145270" cy="45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1752634" y="2071876"/>
            <a:ext cx="5782242" cy="523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感谢您的观赏</a:t>
            </a:r>
            <a:endParaRPr lang="zh-CN" altLang="en-US" sz="3600" b="1" i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34925" y="3028950"/>
            <a:ext cx="9109710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正福金融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  <a:ea typeface="+mn-ea"/>
                <a:cs typeface="+mn-ea"/>
                <a:sym typeface="+mn-lt"/>
              </a:rPr>
              <a:t>——</a:t>
            </a:r>
            <a:endParaRPr lang="en-US" altLang="zh-CN" sz="2000" b="1" dirty="0">
              <a:solidFill>
                <a:schemeClr val="accent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330821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1192144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、MACD值与股价高低的背离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br>
              <a:rPr lang="zh-CN" altLang="en-US">
                <a:solidFill>
                  <a:srgbClr val="CA0915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035" y="551180"/>
            <a:ext cx="6510020" cy="410591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4140200" y="555625"/>
            <a:ext cx="2664460" cy="57594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901440" y="3716655"/>
            <a:ext cx="3263265" cy="29527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、MACD值与股价高低的背离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2</a:t>
            </a:r>
            <a:br>
              <a:rPr lang="zh-CN" altLang="en-US">
                <a:solidFill>
                  <a:srgbClr val="CA0915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715" y="573405"/>
            <a:ext cx="6812280" cy="407733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4284345" y="555625"/>
            <a:ext cx="2520315" cy="79184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068445" y="3651885"/>
            <a:ext cx="2736215" cy="4318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、MACD值与股价高低的背离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3</a:t>
            </a:r>
            <a:br>
              <a:rPr lang="zh-CN" altLang="en-US">
                <a:solidFill>
                  <a:srgbClr val="CA0915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435" y="567690"/>
            <a:ext cx="6757670" cy="413004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2915920" y="699135"/>
            <a:ext cx="3024505" cy="11525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988310" y="3291840"/>
            <a:ext cx="3240405" cy="36004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、MACD值与股价高低的背离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4</a:t>
            </a:r>
            <a:br>
              <a:rPr lang="zh-CN" altLang="en-US">
                <a:solidFill>
                  <a:srgbClr val="CA0915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385" y="548640"/>
            <a:ext cx="6613525" cy="412496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4860290" y="627380"/>
            <a:ext cx="1296035" cy="36004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788535" y="3507740"/>
            <a:ext cx="1367790" cy="28829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CA0915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、MACD值与股价高低的背离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CA0915"/>
                </a:solidFill>
                <a:sym typeface="+mn-ea"/>
              </a:rPr>
              <a:t>案例</a:t>
            </a:r>
            <a:r>
              <a:rPr lang="en-US" altLang="zh-CN">
                <a:solidFill>
                  <a:srgbClr val="CA0915"/>
                </a:solidFill>
                <a:sym typeface="+mn-ea"/>
              </a:rPr>
              <a:t>5</a:t>
            </a:r>
            <a:br>
              <a:rPr lang="zh-CN" altLang="en-US">
                <a:solidFill>
                  <a:srgbClr val="CA0915"/>
                </a:solidFill>
                <a:sym typeface="+mn-ea"/>
              </a:rPr>
            </a:br>
            <a:endParaRPr lang="zh-CN" altLang="en-US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9355" y="558165"/>
            <a:ext cx="6697345" cy="415734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4229100" y="2409190"/>
            <a:ext cx="1783080" cy="8826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428490" y="4156075"/>
            <a:ext cx="1656080" cy="50355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CA0915"/>
      </a:accent1>
      <a:accent2>
        <a:srgbClr val="FF8421"/>
      </a:accent2>
      <a:accent3>
        <a:srgbClr val="FFC000"/>
      </a:accent3>
      <a:accent4>
        <a:srgbClr val="0070C0"/>
      </a:accent4>
      <a:accent5>
        <a:srgbClr val="0F5666"/>
      </a:accent5>
      <a:accent6>
        <a:srgbClr val="542378"/>
      </a:accent6>
      <a:hlink>
        <a:srgbClr val="FF8119"/>
      </a:hlink>
      <a:folHlink>
        <a:srgbClr val="44B9E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2196</Words>
  <Application>WPS 演示</Application>
  <PresentationFormat>全屏显示(16:9)</PresentationFormat>
  <Paragraphs>241</Paragraphs>
  <Slides>41</Slides>
  <Notes>52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Wingdings</vt:lpstr>
      <vt:lpstr>Calibri</vt:lpstr>
      <vt:lpstr>Impact</vt:lpstr>
      <vt:lpstr>Arial Unicode MS</vt:lpstr>
      <vt:lpstr>Office 主题​​</vt:lpstr>
      <vt:lpstr>PowerPoint 演示文稿</vt:lpstr>
      <vt:lpstr>MACD指标背离的两种性质</vt:lpstr>
      <vt:lpstr>MACD指标背离的方式</vt:lpstr>
      <vt:lpstr>1、MACD值与股价高低的背离</vt:lpstr>
      <vt:lpstr>1、MACD值与股价高低的背离——案例1 </vt:lpstr>
      <vt:lpstr>1、MACD值与股价高低的背离——案例2 </vt:lpstr>
      <vt:lpstr>1、MACD值与股价高低的背离——案例3 </vt:lpstr>
      <vt:lpstr>1、MACD值与股价高低的背离——案例4 </vt:lpstr>
      <vt:lpstr>1、MACD值与股价高低的背离——案例5 </vt:lpstr>
      <vt:lpstr>1、MACD值与股价高低的背离——案例6 </vt:lpstr>
      <vt:lpstr>1、MACD值与股价高低的背离——案例7 </vt:lpstr>
      <vt:lpstr>1、MACD值与股价高低的背离——案例8 </vt:lpstr>
      <vt:lpstr>2、MACD柱体面积与股价高低的背离 </vt:lpstr>
      <vt:lpstr>2、MACD柱体面积与股价高低的背离——案例1</vt:lpstr>
      <vt:lpstr>2、MACD柱体面积与股价高低的背离——案例2</vt:lpstr>
      <vt:lpstr>2、MACD柱体面积与股价高低的背离——案例3</vt:lpstr>
      <vt:lpstr>2、MACD柱体面积与股价高低的背离——案例4</vt:lpstr>
      <vt:lpstr>2、MACD柱体面积与股价高低的背离——案例5</vt:lpstr>
      <vt:lpstr>2、MACD柱体面积与股价高低的背离——案例6</vt:lpstr>
      <vt:lpstr>2、MACD柱体面积与股价高低的背离——案例7</vt:lpstr>
      <vt:lpstr>2、MACD柱体面积与股价高低的背离——案例8 </vt:lpstr>
      <vt:lpstr>3、DIF线、DEA线与股价高低的背离</vt:lpstr>
      <vt:lpstr>3、DIF线、DEA线与股价高低的背离——案例1</vt:lpstr>
      <vt:lpstr>3、DIF线、DEA线与股价高低的背离——案例2</vt:lpstr>
      <vt:lpstr>3、DIF线、DEA线与股价高低的背离——案例3</vt:lpstr>
      <vt:lpstr>3、DIF线、DEA线与股价高低的背离——案例4</vt:lpstr>
      <vt:lpstr>3、DIF线、DEA线与股价高低的背离——案例5</vt:lpstr>
      <vt:lpstr>3、DIF线、DEA线与股价高低的背离——案例6</vt:lpstr>
      <vt:lpstr>3、DIF线、DEA线与股价高低的背离——案例7</vt:lpstr>
      <vt:lpstr>3、DIF线、DEA线与股价高低的背离——案例8</vt:lpstr>
      <vt:lpstr>4、MACD的隔波背离与波内背离 </vt:lpstr>
      <vt:lpstr>PowerPoint 演示文稿</vt:lpstr>
      <vt:lpstr>上证指数2015年6月MACD指标背离分析（日线）</vt:lpstr>
      <vt:lpstr>高位隔波背离后的波内背离——离场信号 </vt:lpstr>
      <vt:lpstr>高位隔波背离后的波内背离——离场信号 </vt:lpstr>
      <vt:lpstr>低位隔波背离后的波内背离——进场信号 </vt:lpstr>
      <vt:lpstr>低位隔波背离后的波内背离——进场信号  </vt:lpstr>
      <vt:lpstr>5、不同周期的MACD背离 </vt:lpstr>
      <vt:lpstr>多周期操盘的定量标准——三个周期操盘</vt:lpstr>
      <vt:lpstr>不同主力操作的趋势机会对应的操盘周期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airxi2001</dc:creator>
  <cp:lastModifiedBy>大概来自魔仙堡</cp:lastModifiedBy>
  <cp:revision>430</cp:revision>
  <dcterms:created xsi:type="dcterms:W3CDTF">2015-12-07T12:33:00Z</dcterms:created>
  <dcterms:modified xsi:type="dcterms:W3CDTF">2019-02-26T08:19:06Z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